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1M</c:v>
                </c:pt>
                <c:pt idx="1">
                  <c:v>5M</c:v>
                </c:pt>
                <c:pt idx="2">
                  <c:v>10M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512</c:v>
                </c:pt>
                <c:pt idx="1">
                  <c:v>2215</c:v>
                </c:pt>
                <c:pt idx="2">
                  <c:v>6235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32-491B-A67C-1C9085A67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451871"/>
        <c:axId val="858455615"/>
      </c:barChart>
      <c:catAx>
        <c:axId val="85845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455615"/>
        <c:crosses val="autoZero"/>
        <c:auto val="1"/>
        <c:lblAlgn val="ctr"/>
        <c:lblOffset val="100"/>
        <c:noMultiLvlLbl val="0"/>
      </c:catAx>
      <c:valAx>
        <c:axId val="858455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451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41F95-416F-4DD1-8219-AAC0D632C1B3}" type="datetimeFigureOut">
              <a:rPr lang="en-US" smtClean="0"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3CA33-2F48-4562-8A5E-3A41F2C25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172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EA933-A22F-4418-A769-0A50C49B60D8}" type="datetimeFigureOut">
              <a:rPr lang="en-US" smtClean="0"/>
              <a:t>12/25/2015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73969-8C92-45EF-9DA0-373FC76E2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83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589699F-7799-45BC-9982-A06A3E0CAA90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(#)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5787-4CAF-403D-A0EC-F06736245D8E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782E-E75B-49D1-AD70-CBA52F7FB05C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46A-0C88-47B6-A180-34F12907A286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17D6-F1E1-46A1-B05B-7523EFC0BFC7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93EF-3D9D-4D7D-BCA6-064E18E7681F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CD3D-3233-49D1-9573-D9FCF7991825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1335-8A47-441C-B80E-3AE952FD7040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D828-E911-4B2E-8239-1A3B0F478E57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96D8-424A-4EA0-B11F-662C9E2C5445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r>
              <a:rPr lang="en-US" dirty="0" smtClean="0"/>
              <a:t>/11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6A66-4AB1-4260-AE03-205CB600EE82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80A5-7389-4B99-95C7-E1D67A28B695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AA13-4B86-43C5-AB46-97A4334B479B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2B96-367B-4BD2-8663-08649AE289AB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1793-6A7B-404D-AF6A-0D70DC70EEDC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6363-4EED-4A0C-B1A5-EAB08BCFA079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32CA-F390-4D9F-BF1F-D544FBE50FAB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A41EE-BD96-4F27-B8FB-7CDDCAEBD827}" type="datetime1">
              <a:rPr lang="en-US" smtClean="0"/>
              <a:t>12/25/2015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SLIQ</a:t>
            </a:r>
            <a:r>
              <a:rPr lang="sr-Latn-RS" dirty="0" smtClean="0"/>
              <a:t> (</a:t>
            </a:r>
            <a:r>
              <a:rPr lang="en-US" altLang="en-US" dirty="0"/>
              <a:t>Supervised Learning In </a:t>
            </a:r>
            <a:r>
              <a:rPr lang="en-US" altLang="en-US" dirty="0" smtClean="0"/>
              <a:t>Quest</a:t>
            </a:r>
            <a:r>
              <a:rPr lang="sr-Latn-RS" alt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Student: NIKOLA Terzi</a:t>
            </a:r>
            <a:r>
              <a:rPr lang="sr-Latn-RS" dirty="0" smtClean="0"/>
              <a:t>ć</a:t>
            </a:r>
          </a:p>
          <a:p>
            <a:r>
              <a:rPr lang="sr-Latn-RS" dirty="0" smtClean="0"/>
              <a:t>Profesor: veljko milutinović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14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242887"/>
            <a:ext cx="7143750" cy="63722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r>
              <a:rPr lang="en-US" dirty="0" smtClean="0"/>
              <a:t>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57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r>
              <a:rPr lang="en-US" smtClean="0"/>
              <a:t>/11</a:t>
            </a:r>
            <a:endParaRPr lang="en-US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024734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897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SLIQ (Supervised Learning In Quest)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Decision-tree classifier for data mining				</a:t>
            </a:r>
          </a:p>
          <a:p>
            <a:r>
              <a:rPr lang="en-US" altLang="en-US" dirty="0"/>
              <a:t>Design goals:</a:t>
            </a:r>
          </a:p>
          <a:p>
            <a:pPr lvl="1">
              <a:buSzPct val="75000"/>
            </a:pPr>
            <a:r>
              <a:rPr lang="en-US" altLang="en-US" dirty="0"/>
              <a:t>Able to handle large disk-resident training sets</a:t>
            </a:r>
          </a:p>
          <a:p>
            <a:pPr lvl="1">
              <a:buSzPct val="75000"/>
            </a:pPr>
            <a:r>
              <a:rPr lang="en-US" altLang="en-US" dirty="0"/>
              <a:t>No </a:t>
            </a:r>
            <a:r>
              <a:rPr lang="en-US" altLang="en-US" dirty="0" smtClean="0"/>
              <a:t>restrictions </a:t>
            </a:r>
            <a:r>
              <a:rPr lang="en-US" altLang="en-US" dirty="0"/>
              <a:t>on training-set </a:t>
            </a:r>
            <a:r>
              <a:rPr lang="en-US" altLang="en-US" dirty="0" smtClean="0"/>
              <a:t>size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r>
              <a:rPr lang="en-US" smtClean="0"/>
              <a:t>/11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892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Building tree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1411" y="2249486"/>
            <a:ext cx="3559986" cy="3541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MakeTree</a:t>
            </a:r>
            <a:r>
              <a:rPr lang="en-US" dirty="0"/>
              <a:t>(Training Data 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en-US" dirty="0" smtClean="0"/>
              <a:t>Partition(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sr-Latn-RS" dirty="0" smtClean="0"/>
          </a:p>
          <a:p>
            <a:pPr marL="0" indent="0">
              <a:buNone/>
            </a:pPr>
            <a:r>
              <a:rPr lang="sr-Latn-RS" b="1" dirty="0" smtClean="0"/>
              <a:t>END_MakeTree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39420" y="2249486"/>
            <a:ext cx="6207992" cy="3541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Partition</a:t>
            </a:r>
            <a:r>
              <a:rPr lang="en-US" dirty="0"/>
              <a:t>(Data </a:t>
            </a:r>
            <a:r>
              <a:rPr lang="en-US" i="1" dirty="0"/>
              <a:t>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sr-Latn-RS" b="1" dirty="0" smtClean="0"/>
              <a:t>	</a:t>
            </a:r>
            <a:r>
              <a:rPr lang="en-US" b="1" dirty="0" smtClean="0"/>
              <a:t>if</a:t>
            </a:r>
            <a:r>
              <a:rPr lang="en-US" dirty="0" smtClean="0"/>
              <a:t>(all </a:t>
            </a:r>
            <a:r>
              <a:rPr lang="en-US" dirty="0"/>
              <a:t>points in S are in the same class)</a:t>
            </a:r>
          </a:p>
          <a:p>
            <a:pPr marL="0" indent="0">
              <a:buNone/>
            </a:pPr>
            <a:r>
              <a:rPr lang="sr-Latn-RS" b="1" dirty="0" smtClean="0"/>
              <a:t>		</a:t>
            </a:r>
            <a:r>
              <a:rPr lang="en-US" b="1" dirty="0" smtClean="0"/>
              <a:t>return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en-US" dirty="0" smtClean="0"/>
              <a:t>Evaluate </a:t>
            </a:r>
            <a:r>
              <a:rPr lang="en-US" dirty="0"/>
              <a:t>Splits for each attribute A;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en-US" dirty="0" smtClean="0"/>
              <a:t>Use </a:t>
            </a:r>
            <a:r>
              <a:rPr lang="en-US" dirty="0"/>
              <a:t>best split to partition S into S1 and S2;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en-US" dirty="0" smtClean="0"/>
              <a:t>Partition(S1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en-US" dirty="0" smtClean="0"/>
              <a:t>Partition(S2);</a:t>
            </a:r>
            <a:endParaRPr lang="sr-Latn-RS" dirty="0" smtClean="0"/>
          </a:p>
          <a:p>
            <a:pPr marL="0" indent="0">
              <a:buNone/>
            </a:pPr>
            <a:r>
              <a:rPr lang="sr-Latn-RS" b="1" dirty="0" smtClean="0"/>
              <a:t>END_Partition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r>
              <a:rPr lang="en-US" dirty="0" smtClean="0"/>
              <a:t>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1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Evaluating Split Points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The </a:t>
                </a:r>
                <a:r>
                  <a:rPr lang="en-US" i="1" dirty="0" err="1"/>
                  <a:t>gini</a:t>
                </a:r>
                <a:r>
                  <a:rPr lang="en-US" i="1" dirty="0"/>
                  <a:t> </a:t>
                </a:r>
                <a:r>
                  <a:rPr lang="en-US" dirty="0"/>
                  <a:t>index is used to evaluate the “goodness” </a:t>
                </a:r>
                <a:r>
                  <a:rPr lang="en-US" dirty="0" smtClean="0"/>
                  <a:t>of</a:t>
                </a:r>
                <a:r>
                  <a:rPr lang="sr-Latn-RS" dirty="0" smtClean="0"/>
                  <a:t> </a:t>
                </a:r>
                <a:r>
                  <a:rPr lang="en-US" dirty="0" smtClean="0"/>
                  <a:t>the </a:t>
                </a:r>
                <a:r>
                  <a:rPr lang="en-US" dirty="0"/>
                  <a:t>alternative splits for an </a:t>
                </a:r>
                <a:r>
                  <a:rPr lang="en-US" dirty="0" smtClean="0"/>
                  <a:t>attribute</a:t>
                </a:r>
                <a:endParaRPr lang="sr-Latn-RS" dirty="0" smtClean="0"/>
              </a:p>
              <a:p>
                <a:r>
                  <a:rPr lang="en-US" dirty="0"/>
                  <a:t>If a data set </a:t>
                </a:r>
                <a:r>
                  <a:rPr lang="en-US" i="1" dirty="0"/>
                  <a:t>T </a:t>
                </a:r>
                <a:r>
                  <a:rPr lang="en-US" dirty="0"/>
                  <a:t>contains examples from </a:t>
                </a:r>
                <a:r>
                  <a:rPr lang="en-US" i="1" dirty="0"/>
                  <a:t>n </a:t>
                </a:r>
                <a:r>
                  <a:rPr lang="en-US" dirty="0" smtClean="0"/>
                  <a:t>classes,</a:t>
                </a:r>
                <a:r>
                  <a:rPr lang="sr-Latn-RS" dirty="0" smtClean="0"/>
                  <a:t> </a:t>
                </a:r>
                <a:r>
                  <a:rPr lang="en-US" i="1" dirty="0" err="1" smtClean="0"/>
                  <a:t>gini</a:t>
                </a:r>
                <a:r>
                  <a:rPr lang="en-US" i="1" dirty="0" smtClean="0"/>
                  <a:t>(T</a:t>
                </a:r>
                <a:r>
                  <a:rPr lang="en-US" i="1" dirty="0"/>
                  <a:t>) </a:t>
                </a:r>
                <a:r>
                  <a:rPr lang="en-US" dirty="0"/>
                  <a:t>is defined </a:t>
                </a:r>
                <a:r>
                  <a:rPr lang="en-US" dirty="0" smtClean="0"/>
                  <a:t>as</a:t>
                </a:r>
                <a:endParaRPr lang="sr-Latn-R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𝑔𝑖𝑛𝑖</m:t>
                      </m:r>
                      <m:d>
                        <m:dPr>
                          <m:ctrlPr>
                            <a:rPr lang="pt-BR" alt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pt-BR" altLang="en-US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pt-BR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pt-BR" alt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RS" altLang="en-US" b="0" i="1" baseline="-25000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p>
                              <m:r>
                                <a:rPr lang="sr-Latn-RS" alt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sr-Latn-RS" altLang="en-US" dirty="0" smtClean="0">
                  <a:latin typeface="Book Antiqua" panose="020406020503050303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where </a:t>
                </a:r>
                <a:r>
                  <a:rPr lang="en-US" i="1" dirty="0" err="1"/>
                  <a:t>p</a:t>
                </a:r>
                <a:r>
                  <a:rPr lang="en-US" i="1" baseline="-25000" dirty="0" err="1">
                    <a:latin typeface="Cambria Math" panose="02040503050406030204" pitchFamily="18" charset="0"/>
                  </a:rPr>
                  <a:t>j</a:t>
                </a:r>
                <a:r>
                  <a:rPr lang="en-US" i="1" dirty="0"/>
                  <a:t> </a:t>
                </a:r>
                <a:r>
                  <a:rPr lang="en-US" dirty="0"/>
                  <a:t>is the relative frequency of class </a:t>
                </a:r>
                <a:r>
                  <a:rPr lang="en-US" i="1" dirty="0"/>
                  <a:t>j </a:t>
                </a:r>
                <a:r>
                  <a:rPr lang="en-US" dirty="0"/>
                  <a:t>in </a:t>
                </a:r>
                <a:r>
                  <a:rPr lang="en-US" i="1" dirty="0" smtClean="0"/>
                  <a:t>T</a:t>
                </a:r>
                <a:endParaRPr lang="sr-Latn-RS" dirty="0" smtClean="0">
                  <a:latin typeface="Book Antiqua" panose="02040602050305030304" pitchFamily="18" charset="0"/>
                </a:endParaRPr>
              </a:p>
              <a:p>
                <a:r>
                  <a:rPr lang="en-US" dirty="0"/>
                  <a:t>After splitting T into two subset T1 and T2 </a:t>
                </a:r>
                <a:r>
                  <a:rPr lang="en-US" altLang="en-US" dirty="0"/>
                  <a:t>with n</a:t>
                </a:r>
                <a:r>
                  <a:rPr lang="en-US" altLang="en-US" i="1" baseline="-25000" dirty="0">
                    <a:latin typeface="Cambria Math" panose="02040503050406030204" pitchFamily="18" charset="0"/>
                  </a:rPr>
                  <a:t>1</a:t>
                </a:r>
                <a:r>
                  <a:rPr lang="en-US" altLang="en-US" dirty="0"/>
                  <a:t> &amp; </a:t>
                </a:r>
                <a:r>
                  <a:rPr lang="en-US" altLang="en-US" dirty="0" smtClean="0"/>
                  <a:t>n</a:t>
                </a:r>
                <a:r>
                  <a:rPr lang="en-US" altLang="en-US" i="1" baseline="-25000" dirty="0" smtClean="0">
                    <a:latin typeface="Cambria Math" panose="02040503050406030204" pitchFamily="18" charset="0"/>
                  </a:rPr>
                  <a:t>2</a:t>
                </a:r>
                <a:r>
                  <a:rPr lang="sr-Latn-RS" altLang="en-US" i="1" baseline="-25000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en-US" i="1" baseline="-25000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en-US" dirty="0" smtClean="0"/>
                  <a:t>tuples each</a:t>
                </a:r>
                <a:endParaRPr lang="sr-Latn-RS" alt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altLang="en-US" i="1">
                          <a:latin typeface="Cambria Math" panose="02040503050406030204" pitchFamily="18" charset="0"/>
                        </a:rPr>
                        <m:t>𝑔𝑖𝑛𝑖</m:t>
                      </m:r>
                      <m:d>
                        <m:dPr>
                          <m:ctrlPr>
                            <a:rPr lang="pt-BR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alt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pt-BR" alt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RS" altLang="en-US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𝑔𝑖𝑛𝑖</m:t>
                      </m:r>
                      <m:d>
                        <m:dPr>
                          <m:ctrlP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RS" altLang="en-US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sr-Latn-RS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𝑔𝑖𝑛𝑖</m:t>
                      </m:r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RS" altLang="en-US" b="0" i="1" smtClean="0">
                          <a:latin typeface="Cambria Math" panose="02040503050406030204" pitchFamily="18" charset="0"/>
                        </a:rPr>
                        <m:t>2) </m:t>
                      </m:r>
                    </m:oMath>
                  </m:oMathPara>
                </a14:m>
                <a:endParaRPr lang="sr-Latn-RS" altLang="en-US" dirty="0" smtClean="0"/>
              </a:p>
              <a:p>
                <a:pPr marL="0" indent="0">
                  <a:buNone/>
                </a:pPr>
                <a:endParaRPr lang="en-US" altLang="en-US" dirty="0"/>
              </a:p>
              <a:p>
                <a:pPr marL="0" indent="0">
                  <a:buNone/>
                </a:pPr>
                <a:endParaRPr lang="sr-Latn-RS" i="1" dirty="0" smtClean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62" t="-2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r>
              <a:rPr lang="en-US" smtClean="0"/>
              <a:t>/11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700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</a:t>
            </a:r>
            <a:r>
              <a:rPr lang="en-US" dirty="0" smtClean="0"/>
              <a:t>-Sorting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r>
              <a:rPr lang="en-US" smtClean="0"/>
              <a:t>/11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we start to build a tree we need to sort data</a:t>
            </a:r>
          </a:p>
          <a:p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708" y="2817760"/>
            <a:ext cx="6582502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Finding Split Points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For each attribute A do</a:t>
            </a:r>
          </a:p>
          <a:p>
            <a:pPr lvl="1">
              <a:buSzPct val="75000"/>
            </a:pPr>
            <a:r>
              <a:rPr lang="en-US" altLang="en-US" sz="2400" dirty="0"/>
              <a:t>evaluate splits on attribute A using attribute </a:t>
            </a:r>
            <a:r>
              <a:rPr lang="en-US" altLang="en-US" sz="2400" dirty="0" smtClean="0"/>
              <a:t>list</a:t>
            </a:r>
            <a:r>
              <a:rPr lang="en-US" altLang="en-US" sz="2000" dirty="0"/>
              <a:t>	</a:t>
            </a:r>
            <a:endParaRPr lang="en-US" altLang="en-US" sz="2000" dirty="0" smtClean="0"/>
          </a:p>
          <a:p>
            <a:pPr marL="457200" lvl="1" indent="0">
              <a:buSzPct val="75000"/>
              <a:buNone/>
            </a:pPr>
            <a:r>
              <a:rPr lang="en-US" altLang="en-US" sz="2000" dirty="0"/>
              <a:t>	</a:t>
            </a:r>
          </a:p>
          <a:p>
            <a:r>
              <a:rPr lang="en-US" altLang="en-US" dirty="0"/>
              <a:t>Keep split with lowest GINI index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r>
              <a:rPr lang="en-US" smtClean="0"/>
              <a:t>/11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1882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Finding Split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dirty="0">
                <a:latin typeface="Book Antiqua" panose="02040602050305030304" pitchFamily="18" charset="0"/>
              </a:rPr>
              <a:t>Initialize class-histograms of left and right children</a:t>
            </a:r>
            <a:r>
              <a:rPr lang="en-US" altLang="en-US" sz="2000" dirty="0" smtClean="0">
                <a:latin typeface="Book Antiqua" panose="02040602050305030304" pitchFamily="18" charset="0"/>
              </a:rPr>
              <a:t>;</a:t>
            </a:r>
          </a:p>
          <a:p>
            <a:pPr marL="0" indent="0">
              <a:buNone/>
            </a:pPr>
            <a:endParaRPr lang="en-US" altLang="en-US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Book Antiqua" panose="02040602050305030304" pitchFamily="18" charset="0"/>
              </a:rPr>
              <a:t>for</a:t>
            </a:r>
            <a:r>
              <a:rPr lang="en-US" altLang="en-US" sz="2000" dirty="0" smtClean="0">
                <a:latin typeface="Book Antiqua" panose="02040602050305030304" pitchFamily="18" charset="0"/>
              </a:rPr>
              <a:t> </a:t>
            </a:r>
            <a:r>
              <a:rPr lang="en-US" altLang="en-US" sz="2000" dirty="0">
                <a:latin typeface="Book Antiqua" panose="02040602050305030304" pitchFamily="18" charset="0"/>
              </a:rPr>
              <a:t>each record in the attribute list </a:t>
            </a:r>
            <a:r>
              <a:rPr lang="en-US" altLang="en-US" sz="2000" b="1" dirty="0">
                <a:latin typeface="Book Antiqua" panose="02040602050305030304" pitchFamily="18" charset="0"/>
              </a:rPr>
              <a:t>do</a:t>
            </a:r>
          </a:p>
          <a:p>
            <a:pPr marL="0" indent="0">
              <a:buNone/>
            </a:pPr>
            <a:r>
              <a:rPr lang="en-US" altLang="en-US" sz="2000" dirty="0" smtClean="0">
                <a:latin typeface="Book Antiqua" panose="02040602050305030304" pitchFamily="18" charset="0"/>
              </a:rPr>
              <a:t>	find </a:t>
            </a:r>
            <a:r>
              <a:rPr lang="en-US" altLang="en-US" sz="2000" dirty="0">
                <a:latin typeface="Book Antiqua" panose="02040602050305030304" pitchFamily="18" charset="0"/>
              </a:rPr>
              <a:t>the corresponding entry in Class List and the class and Leaf node</a:t>
            </a:r>
          </a:p>
          <a:p>
            <a:pPr marL="0" indent="0">
              <a:buNone/>
            </a:pPr>
            <a:r>
              <a:rPr lang="en-US" altLang="en-US" sz="2000" dirty="0" smtClean="0">
                <a:latin typeface="Book Antiqua" panose="02040602050305030304" pitchFamily="18" charset="0"/>
              </a:rPr>
              <a:t>	evaluate </a:t>
            </a:r>
            <a:r>
              <a:rPr lang="en-US" altLang="en-US" sz="2000" dirty="0">
                <a:latin typeface="Book Antiqua" panose="02040602050305030304" pitchFamily="18" charset="0"/>
              </a:rPr>
              <a:t>splitting index for </a:t>
            </a:r>
            <a:r>
              <a:rPr lang="en-US" altLang="en-US" sz="2000" i="1" dirty="0">
                <a:latin typeface="Book Antiqua" panose="02040602050305030304" pitchFamily="18" charset="0"/>
              </a:rPr>
              <a:t>value(A) &lt; </a:t>
            </a:r>
            <a:r>
              <a:rPr lang="en-US" altLang="en-US" sz="2000" i="1" dirty="0" err="1" smtClean="0">
                <a:latin typeface="Book Antiqua" panose="02040602050305030304" pitchFamily="18" charset="0"/>
              </a:rPr>
              <a:t>record.value</a:t>
            </a:r>
            <a:r>
              <a:rPr lang="en-US" altLang="en-US" sz="2000" dirty="0" smtClean="0">
                <a:latin typeface="Book Antiqua" panose="02040602050305030304" pitchFamily="18" charset="0"/>
              </a:rPr>
              <a:t>;</a:t>
            </a:r>
          </a:p>
          <a:p>
            <a:pPr marL="0" indent="0">
              <a:buNone/>
            </a:pPr>
            <a:r>
              <a:rPr lang="en-US" altLang="en-US" sz="2000" dirty="0">
                <a:latin typeface="Book Antiqua" panose="02040602050305030304" pitchFamily="18" charset="0"/>
              </a:rPr>
              <a:t>	</a:t>
            </a:r>
            <a:r>
              <a:rPr lang="en-US" altLang="en-US" sz="2000" dirty="0" smtClean="0">
                <a:latin typeface="Book Antiqua" panose="02040602050305030304" pitchFamily="18" charset="0"/>
              </a:rPr>
              <a:t>update </a:t>
            </a:r>
            <a:r>
              <a:rPr lang="en-US" altLang="en-US" sz="2000" dirty="0">
                <a:latin typeface="Book Antiqua" panose="02040602050305030304" pitchFamily="18" charset="0"/>
              </a:rPr>
              <a:t>the class histogram in the leaf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r>
              <a:rPr lang="en-US" smtClean="0"/>
              <a:t>/11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683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Finding Split Points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0178" y="2249488"/>
            <a:ext cx="4928470" cy="35417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r>
              <a:rPr lang="en-US" smtClean="0"/>
              <a:t>/11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39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C++</a:t>
            </a:r>
          </a:p>
          <a:p>
            <a:r>
              <a:rPr lang="en-US" sz="3200" dirty="0" smtClean="0"/>
              <a:t>Pre-Sorting is done on GPU (CUDA)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r>
              <a:rPr lang="en-US" smtClean="0"/>
              <a:t>/11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8472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87</TotalTime>
  <Words>150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Cambria Math</vt:lpstr>
      <vt:lpstr>Trebuchet MS</vt:lpstr>
      <vt:lpstr>Tw Cen MT</vt:lpstr>
      <vt:lpstr>Circuit</vt:lpstr>
      <vt:lpstr>SLIQ (Supervised Learning In Quest)</vt:lpstr>
      <vt:lpstr>SLIQ (Supervised Learning In Quest)</vt:lpstr>
      <vt:lpstr>Building tree</vt:lpstr>
      <vt:lpstr>Evaluating Split Points</vt:lpstr>
      <vt:lpstr>Pre-Sorting</vt:lpstr>
      <vt:lpstr>Finding Split Points</vt:lpstr>
      <vt:lpstr>Finding Split Points</vt:lpstr>
      <vt:lpstr>Finding Split Points</vt:lpstr>
      <vt:lpstr>Implementation</vt:lpstr>
      <vt:lpstr>PowerPoint Presentation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SLIQ (Supervised Learning In Quest)</dc:title>
  <dc:creator>Nikola Terzic (E-Search)</dc:creator>
  <cp:lastModifiedBy>Nikola Terzic</cp:lastModifiedBy>
  <cp:revision>12</cp:revision>
  <dcterms:created xsi:type="dcterms:W3CDTF">2015-12-25T08:14:37Z</dcterms:created>
  <dcterms:modified xsi:type="dcterms:W3CDTF">2015-12-25T20:47:17Z</dcterms:modified>
</cp:coreProperties>
</file>